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charts/chart1.xml" ContentType="application/vnd.openxmlformats-officedocument.drawingml.chart+xml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12738"/>
          <c:y val="0.005"/>
          <c:w val="0.882262"/>
          <c:h val="0.97917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35216" dir="5400000">
                        <a:srgbClr val="000000">
                          <a:alpha val="60000"/>
                        </a:srgbClr>
                      </a:outerShdw>
                    </a:effectLst>
                    <a:latin typeface="Futura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Sheet1!$B$1:$H$1</c:f>
              <c:strCache>
                <c:ptCount val="7"/>
                <c:pt idx="0">
                  <c:v>0-2</c:v>
                </c:pt>
                <c:pt idx="1">
                  <c:v>3-5</c:v>
                </c:pt>
                <c:pt idx="2">
                  <c:v>6-13</c:v>
                </c:pt>
                <c:pt idx="3">
                  <c:v>14-18</c:v>
                </c:pt>
                <c:pt idx="4">
                  <c:v>19-40</c:v>
                </c:pt>
                <c:pt idx="5">
                  <c:v>41-60</c:v>
                </c:pt>
                <c:pt idx="6">
                  <c:v>60+</c:v>
                </c:pt>
              </c:strCache>
            </c:strRef>
          </c:cat>
          <c:val>
            <c:numRef>
              <c:f>Sheet1!$B$2:$H$2</c:f>
              <c:numCache>
                <c:ptCount val="7"/>
                <c:pt idx="0">
                  <c:v>0.000000</c:v>
                </c:pt>
                <c:pt idx="1">
                  <c:v>0.000000</c:v>
                </c:pt>
                <c:pt idx="2">
                  <c:v>10.000000</c:v>
                </c:pt>
                <c:pt idx="3">
                  <c:v>10.000000</c:v>
                </c:pt>
                <c:pt idx="4">
                  <c:v>30.000000</c:v>
                </c:pt>
                <c:pt idx="5">
                  <c:v>70.000000</c:v>
                </c:pt>
                <c:pt idx="6">
                  <c:v>70.000000</c:v>
                </c:pt>
              </c:numCache>
            </c:numRef>
          </c:val>
        </c:ser>
        <c:gapWidth val="40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48567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9A958E"/>
                </a:solidFill>
                <a:latin typeface="Futur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00" u="none">
                <a:solidFill>
                  <a:srgbClr val="9A958E"/>
                </a:solidFill>
                <a:latin typeface="Futura"/>
              </a:defRPr>
            </a:pPr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xfrm>
            <a:off x="673100" y="1476252"/>
            <a:ext cx="11658600" cy="2174610"/>
          </a:xfrm>
          <a:prstGeom prst="rect">
            <a:avLst/>
          </a:prstGeom>
        </p:spPr>
        <p:txBody>
          <a:bodyPr/>
          <a:lstStyle>
            <a:lvl1pPr>
              <a:defRPr spc="104" sz="5200">
                <a:solidFill>
                  <a:srgbClr val="000000"/>
                </a:solidFill>
              </a:defRPr>
            </a:lvl1pPr>
          </a:lstStyle>
          <a:p>
            <a:pPr/>
            <a:r>
              <a:t>Diagnosing parkinson’s from handwriting samples</a:t>
            </a:r>
          </a:p>
        </p:txBody>
      </p:sp>
      <p:sp>
        <p:nvSpPr>
          <p:cNvPr id="159" name="Shape 159"/>
          <p:cNvSpPr/>
          <p:nvPr>
            <p:ph type="subTitle" sz="quarter" idx="1"/>
          </p:nvPr>
        </p:nvSpPr>
        <p:spPr>
          <a:xfrm>
            <a:off x="525653" y="344973"/>
            <a:ext cx="11658601" cy="1068529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00000"/>
                </a:solidFill>
              </a:defRPr>
            </a:lvl1pPr>
          </a:lstStyle>
          <a:p>
            <a:pPr/>
            <a:r>
              <a:t>CS 274c</a:t>
            </a:r>
          </a:p>
        </p:txBody>
      </p:sp>
      <p:pic>
        <p:nvPicPr>
          <p:cNvPr id="160" name="Neural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2757" y="4022756"/>
            <a:ext cx="5999286" cy="35114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61" name="Shape 161"/>
          <p:cNvSpPr/>
          <p:nvPr/>
        </p:nvSpPr>
        <p:spPr>
          <a:xfrm>
            <a:off x="606815" y="8376341"/>
            <a:ext cx="20007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Robert Logan</a:t>
            </a:r>
          </a:p>
        </p:txBody>
      </p:sp>
      <p:sp>
        <p:nvSpPr>
          <p:cNvPr id="162" name="Shape 162"/>
          <p:cNvSpPr/>
          <p:nvPr/>
        </p:nvSpPr>
        <p:spPr>
          <a:xfrm>
            <a:off x="3480997" y="8376341"/>
            <a:ext cx="209123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Anthony Chen</a:t>
            </a:r>
          </a:p>
        </p:txBody>
      </p:sp>
      <p:sp>
        <p:nvSpPr>
          <p:cNvPr id="163" name="Shape 163"/>
          <p:cNvSpPr/>
          <p:nvPr/>
        </p:nvSpPr>
        <p:spPr>
          <a:xfrm>
            <a:off x="6682382" y="8376341"/>
            <a:ext cx="188122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Pratik Shetty</a:t>
            </a:r>
          </a:p>
        </p:txBody>
      </p:sp>
      <p:sp>
        <p:nvSpPr>
          <p:cNvPr id="164" name="Shape 164"/>
          <p:cNvSpPr/>
          <p:nvPr/>
        </p:nvSpPr>
        <p:spPr>
          <a:xfrm>
            <a:off x="9395896" y="8376341"/>
            <a:ext cx="255849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Shreya Chippagiri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main-qimg-0c9574ceedad13aa45f68431c33c6db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2875" b="0"/>
          <a:stretch>
            <a:fillRect/>
          </a:stretch>
        </p:blipFill>
        <p:spPr>
          <a:xfrm>
            <a:off x="5784344" y="2603891"/>
            <a:ext cx="6316496" cy="4252308"/>
          </a:xfrm>
          <a:prstGeom prst="rect">
            <a:avLst/>
          </a:prstGeom>
        </p:spPr>
      </p:pic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96" sz="4800"/>
            </a:pPr>
            <a:r>
              <a:t>Long Short Term Memory</a:t>
            </a:r>
          </a:p>
          <a:p>
            <a:pPr>
              <a:defRPr spc="96" sz="4800"/>
            </a:pPr>
            <a:r>
              <a:t>(Lstm)</a:t>
            </a:r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Our Approach 1: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Long Short Term memory (LSTM)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xfrm>
            <a:off x="673100" y="1584706"/>
            <a:ext cx="11658600" cy="7254494"/>
          </a:xfrm>
          <a:prstGeom prst="rect">
            <a:avLst/>
          </a:prstGeom>
        </p:spPr>
        <p:txBody>
          <a:bodyPr/>
          <a:lstStyle/>
          <a:p>
            <a:pPr/>
            <a:r>
              <a:t>Long short-term memory (LSTM) is a recurrent neural network (RNN) architecture (an artificial neural network) proposed in 1997 by Sepp Hochreiter and Jürgen Schmidhuber.</a:t>
            </a:r>
          </a:p>
          <a:p>
            <a:pPr/>
            <a:r>
              <a:t>Like most RNNs, an LSTM network is universal in the sense that given enough network units it can compute anything a conventional computer can compute, provided it has the proper weight matrix, which may be viewed as its program.</a:t>
            </a:r>
          </a:p>
          <a:p>
            <a:pPr/>
            <a:r>
              <a:t>Unlike traditional RNNs, an LSTM network is well-suited to learn from experience to classify, process and predict time series when there are time lags of unknown size and bound between important events.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specifications</a:t>
            </a:r>
          </a:p>
        </p:txBody>
      </p:sp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LSTM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16 unit LSTM layer</a:t>
            </a:r>
          </a:p>
          <a:p>
            <a:pPr/>
            <a:r>
              <a:t>32 unit dense layer with ReLu activation function</a:t>
            </a:r>
          </a:p>
          <a:p>
            <a:pPr/>
            <a:r>
              <a:t>32 unit dense layer with ReLu activation function</a:t>
            </a:r>
          </a:p>
          <a:p>
            <a:pPr/>
            <a:r>
              <a:t>Sigmoid output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observations</a:t>
            </a:r>
          </a:p>
        </p:txBody>
      </p:sp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LSTM</a:t>
            </a:r>
          </a:p>
        </p:txBody>
      </p:sp>
      <p:pic>
        <p:nvPicPr>
          <p:cNvPr id="209" name="LS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581" y="2851867"/>
            <a:ext cx="7949638" cy="52997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10" name="Shape 210"/>
          <p:cNvSpPr/>
          <p:nvPr/>
        </p:nvSpPr>
        <p:spPr>
          <a:xfrm>
            <a:off x="5437123" y="2149942"/>
            <a:ext cx="213055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Accuracy: 51%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96" sz="4800"/>
            </a:lvl1pPr>
          </a:lstStyle>
          <a:p>
            <a:pPr/>
            <a:r>
              <a:t>Feed forward</a:t>
            </a:r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Our Approach 2:</a:t>
            </a:r>
          </a:p>
        </p:txBody>
      </p:sp>
      <p:pic>
        <p:nvPicPr>
          <p:cNvPr id="214" name="4CastXpress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6421" y="2848826"/>
            <a:ext cx="6914846" cy="43338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Feed forward</a:t>
            </a:r>
          </a:p>
        </p:txBody>
      </p:sp>
      <p:sp>
        <p:nvSpPr>
          <p:cNvPr id="217" name="Shape 217"/>
          <p:cNvSpPr/>
          <p:nvPr>
            <p:ph type="body" idx="1"/>
          </p:nvPr>
        </p:nvSpPr>
        <p:spPr>
          <a:xfrm>
            <a:off x="673100" y="1734441"/>
            <a:ext cx="11658600" cy="7104759"/>
          </a:xfrm>
          <a:prstGeom prst="rect">
            <a:avLst/>
          </a:prstGeom>
        </p:spPr>
        <p:txBody>
          <a:bodyPr/>
          <a:lstStyle/>
          <a:p>
            <a:pPr/>
            <a:r>
              <a:t>A feedforward neural network is a biologically inspired classification algorithm. It consist of a (possibly large) number of simple neuron-like processing units, organized in layers. </a:t>
            </a:r>
          </a:p>
          <a:p>
            <a:pPr/>
            <a:r>
              <a:t>Every unit in a layer is connected with all the units in the previous layer. These connections are not all equal: each connection may have a different strength or weight.</a:t>
            </a:r>
          </a:p>
          <a:p>
            <a:pPr/>
            <a:r>
              <a:t>Data enters at the inputs and passes through the network, layer by layer, until it arrives at the outputs. During normal operation, that is when it acts as a classifier, there is no feedback between layers.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specifications</a:t>
            </a:r>
          </a:p>
        </p:txBody>
      </p:sp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feed forward</a:t>
            </a:r>
          </a:p>
        </p:txBody>
      </p:sp>
      <p:sp>
        <p:nvSpPr>
          <p:cNvPr id="221" name="Shape 2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Hidden layers: 1, 35 unit, ReLu activation function, 50% dropout</a:t>
            </a:r>
          </a:p>
          <a:p>
            <a:pPr/>
            <a:r>
              <a:t>L2 regularization with weight of 0.1</a:t>
            </a:r>
          </a:p>
          <a:p>
            <a:pPr/>
            <a:r>
              <a:t>In-air and on-paper features such as standard deviation velocity, standard deviation acceleration , standard deviation jerk, range of horizontal jerk, range of horizontal acceleration, minimum vertical jerk, 99th percentile vertical velocity, 75th percentile horizontal velocity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observations</a:t>
            </a:r>
          </a:p>
        </p:txBody>
      </p:sp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feed forward</a:t>
            </a:r>
          </a:p>
        </p:txBody>
      </p:sp>
      <p:pic>
        <p:nvPicPr>
          <p:cNvPr id="225" name="Feed-Forward Neural 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2722" y="2980362"/>
            <a:ext cx="8499356" cy="56662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26" name="Shape 226"/>
          <p:cNvSpPr/>
          <p:nvPr/>
        </p:nvSpPr>
        <p:spPr>
          <a:xfrm>
            <a:off x="5437123" y="2283746"/>
            <a:ext cx="213055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Accuracy: 62%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handwriting_paper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307" y="657278"/>
            <a:ext cx="5865186" cy="41700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29" name="handwriting_air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3902" y="610876"/>
            <a:ext cx="6000197" cy="42628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30" name="handwriting_paper_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307" y="5138666"/>
            <a:ext cx="5865186" cy="40254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31" name="handwriting_air_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94879" y="5138666"/>
            <a:ext cx="5818242" cy="40254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Cnn_layer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022578" y="2587674"/>
            <a:ext cx="6217428" cy="4730652"/>
          </a:xfrm>
          <a:prstGeom prst="rect">
            <a:avLst/>
          </a:prstGeom>
        </p:spPr>
      </p:pic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78" sz="3900"/>
            </a:lvl1pPr>
          </a:lstStyle>
          <a:p>
            <a:pPr/>
            <a:r>
              <a:t>Convolutional neural network(CNN)</a:t>
            </a:r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xfrm>
            <a:off x="673100" y="2838450"/>
            <a:ext cx="4889500" cy="1358900"/>
          </a:xfrm>
          <a:prstGeom prst="rect">
            <a:avLst/>
          </a:prstGeom>
        </p:spPr>
        <p:txBody>
          <a:bodyPr/>
          <a:lstStyle>
            <a:lvl1pPr>
              <a:defRPr spc="59" sz="3000"/>
            </a:lvl1pPr>
          </a:lstStyle>
          <a:p>
            <a:pPr/>
            <a:r>
              <a:t>Our approach 3: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ET_scan_Parkinson's_Diseas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53329" y="675761"/>
            <a:ext cx="8387242" cy="7764190"/>
          </a:xfrm>
          <a:prstGeom prst="rect">
            <a:avLst/>
          </a:prstGeom>
        </p:spPr>
      </p:pic>
      <p:sp>
        <p:nvSpPr>
          <p:cNvPr id="167" name="Shape 167"/>
          <p:cNvSpPr/>
          <p:nvPr>
            <p:ph type="title"/>
          </p:nvPr>
        </p:nvSpPr>
        <p:spPr>
          <a:xfrm>
            <a:off x="306239" y="5251808"/>
            <a:ext cx="6142138" cy="3581401"/>
          </a:xfrm>
          <a:prstGeom prst="rect">
            <a:avLst/>
          </a:prstGeom>
        </p:spPr>
        <p:txBody>
          <a:bodyPr/>
          <a:lstStyle>
            <a:lvl1pPr>
              <a:defRPr spc="124" sz="6200">
                <a:solidFill>
                  <a:srgbClr val="FFFFFF"/>
                </a:solidFill>
              </a:defRPr>
            </a:lvl1pPr>
          </a:lstStyle>
          <a:p>
            <a:pPr/>
            <a:r>
              <a:t>parkinson’s?</a:t>
            </a:r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xfrm>
            <a:off x="328540" y="3434966"/>
            <a:ext cx="4889501" cy="1358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What is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Convolutional neural network (Cnn)</a:t>
            </a: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xfrm>
            <a:off x="673100" y="1763946"/>
            <a:ext cx="11658600" cy="7075254"/>
          </a:xfrm>
          <a:prstGeom prst="rect">
            <a:avLst/>
          </a:prstGeom>
        </p:spPr>
        <p:txBody>
          <a:bodyPr/>
          <a:lstStyle/>
          <a:p>
            <a:pPr/>
            <a:r>
              <a:t>A Convolutional Neural Network (CNN) is comprised of one or more convolutional layers (often with a subsampling step) and then followed by one or more fully connected layers as in a standard multilayer neural network. </a:t>
            </a:r>
          </a:p>
          <a:p>
            <a:pPr/>
            <a:r>
              <a:t>The architecture of a CNN is designed to take advantage of the 2D structure of an input image (or other 2D input such as a speech signal). This is achieved with local connections and tied weights followed by some form of pooling which results in translation invariant features.</a:t>
            </a:r>
          </a:p>
          <a:p>
            <a:pPr/>
            <a:r>
              <a:t>Another benefit of CNNs is that they are easier to train and have many fewer parameters than fully connected networks with the same number of hidden units.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specifications</a:t>
            </a:r>
          </a:p>
        </p:txBody>
      </p:sp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cnn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Input: Image of size 300x500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Hidden Layers: 2x8-unit 3x3 convolutional layers with ReLu activation function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2x2 max pooling layer (50% dropout)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8 unit dense layer with ReLu activation function (50% dropout)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1 unit dense layer with Sigmoid activation function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L2 regularization apple to all layers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Accuracy estimated using 10-fold cross validation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Number of training epochs: 50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observations</a:t>
            </a:r>
          </a:p>
        </p:txBody>
      </p:sp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cnn</a:t>
            </a:r>
          </a:p>
        </p:txBody>
      </p:sp>
      <p:pic>
        <p:nvPicPr>
          <p:cNvPr id="246" name="CNN Model (On-Paper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735" y="2538672"/>
            <a:ext cx="5845433" cy="38969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47" name="CNN Model (In-Air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0246" y="2503207"/>
            <a:ext cx="5951827" cy="39678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48" name="Shape 248"/>
          <p:cNvSpPr/>
          <p:nvPr/>
        </p:nvSpPr>
        <p:spPr>
          <a:xfrm>
            <a:off x="8400883" y="6970880"/>
            <a:ext cx="213055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In Air</a:t>
            </a:r>
          </a:p>
          <a:p>
            <a:pPr/>
            <a:r>
              <a:t>Accuracy: 69%</a:t>
            </a:r>
          </a:p>
        </p:txBody>
      </p:sp>
      <p:sp>
        <p:nvSpPr>
          <p:cNvPr id="249" name="Shape 249"/>
          <p:cNvSpPr/>
          <p:nvPr/>
        </p:nvSpPr>
        <p:spPr>
          <a:xfrm>
            <a:off x="2193175" y="6970880"/>
            <a:ext cx="213055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On Paper</a:t>
            </a:r>
          </a:p>
          <a:p>
            <a:pPr/>
            <a:r>
              <a:t>Accuracy: 54%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xfrm>
            <a:off x="673100" y="3710487"/>
            <a:ext cx="11658600" cy="749301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Learnings so far…</a:t>
            </a:r>
          </a:p>
        </p:txBody>
      </p:sp>
      <p:sp>
        <p:nvSpPr>
          <p:cNvPr id="252" name="Shape 252"/>
          <p:cNvSpPr/>
          <p:nvPr/>
        </p:nvSpPr>
        <p:spPr>
          <a:xfrm>
            <a:off x="673100" y="4763217"/>
            <a:ext cx="1165860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&amp; Future work?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xfrm>
            <a:off x="673100" y="3981644"/>
            <a:ext cx="11658600" cy="749301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body" idx="1"/>
          </p:nvPr>
        </p:nvSpPr>
        <p:spPr>
          <a:xfrm>
            <a:off x="673100" y="1534540"/>
            <a:ext cx="11658600" cy="7253860"/>
          </a:xfrm>
          <a:prstGeom prst="rect">
            <a:avLst/>
          </a:prstGeom>
        </p:spPr>
        <p:txBody>
          <a:bodyPr/>
          <a:lstStyle/>
          <a:p>
            <a:pPr/>
            <a:r>
              <a:t>A disorder of the central nervous system that affects movement, often including tremors.</a:t>
            </a:r>
          </a:p>
          <a:p>
            <a:pPr/>
            <a:r>
              <a:t>Nerve cell damage in the brain causes dopamine levels to drop, leading to the symptoms of Parkinson’s.</a:t>
            </a:r>
          </a:p>
          <a:p>
            <a:pPr/>
            <a:r>
              <a:t>Often starts with a tremor in one hand. Other symptoms include slow movement, stiffness, and loss of balance.</a:t>
            </a:r>
          </a:p>
          <a:p>
            <a:pPr/>
            <a:r>
              <a:t>Medications can help control the symptoms of Parkinson’s.</a:t>
            </a:r>
          </a:p>
        </p:txBody>
      </p:sp>
      <p:sp>
        <p:nvSpPr>
          <p:cNvPr id="171" name="Shape 171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parkinson’s DISEASE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body" sz="half" idx="1"/>
          </p:nvPr>
        </p:nvSpPr>
        <p:spPr>
          <a:xfrm>
            <a:off x="619304" y="442973"/>
            <a:ext cx="11766191" cy="4128452"/>
          </a:xfrm>
          <a:prstGeom prst="rect">
            <a:avLst/>
          </a:prstGeom>
        </p:spPr>
        <p:txBody>
          <a:bodyPr/>
          <a:lstStyle/>
          <a:p>
            <a:pPr/>
            <a:r>
              <a:t>Can’t be cured, but treatment may help</a:t>
            </a:r>
          </a:p>
          <a:p>
            <a:pPr/>
            <a:r>
              <a:t>Requires a medical diagnosis</a:t>
            </a:r>
          </a:p>
          <a:p>
            <a:pPr/>
            <a:r>
              <a:t>Lab tests or imaging often required</a:t>
            </a:r>
          </a:p>
          <a:p>
            <a:pPr/>
            <a:r>
              <a:t>Chronic: can last for years or be lifelong</a:t>
            </a:r>
          </a:p>
        </p:txBody>
      </p:sp>
      <p:graphicFrame>
        <p:nvGraphicFramePr>
          <p:cNvPr id="174" name="Chart 174"/>
          <p:cNvGraphicFramePr/>
          <p:nvPr/>
        </p:nvGraphicFramePr>
        <p:xfrm>
          <a:off x="2338927" y="5480545"/>
          <a:ext cx="7496045" cy="29617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75" name="Shape 175"/>
          <p:cNvSpPr/>
          <p:nvPr/>
        </p:nvSpPr>
        <p:spPr>
          <a:xfrm>
            <a:off x="5479796" y="4616450"/>
            <a:ext cx="204520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Ages affected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D-Info-403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016418" y="2493208"/>
            <a:ext cx="6255168" cy="5199706"/>
          </a:xfrm>
          <a:prstGeom prst="rect">
            <a:avLst/>
          </a:prstGeom>
        </p:spPr>
      </p:pic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why did we choose parkinson’s?</a:t>
            </a:r>
          </a:p>
        </p:txBody>
      </p:sp>
      <p:sp>
        <p:nvSpPr>
          <p:cNvPr id="179" name="Shape 17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Parkinson's Disease (PD) automatic identification in early stages is one of the most challenging medicine-related tasks to date, since a patient may have a similar behavior to that of a healthy individual at the very early stage of the disease.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the dataset</a:t>
            </a:r>
          </a:p>
        </p:txBody>
      </p:sp>
      <p:sp>
        <p:nvSpPr>
          <p:cNvPr id="182" name="Shape 182"/>
          <p:cNvSpPr/>
          <p:nvPr>
            <p:ph type="body" sz="half" idx="1"/>
          </p:nvPr>
        </p:nvSpPr>
        <p:spPr>
          <a:xfrm>
            <a:off x="673100" y="1643138"/>
            <a:ext cx="4775200" cy="6980162"/>
          </a:xfrm>
          <a:prstGeom prst="rect">
            <a:avLst/>
          </a:prstGeom>
        </p:spPr>
        <p:txBody>
          <a:bodyPr/>
          <a:lstStyle/>
          <a:p>
            <a:pPr marL="258535" indent="-258535">
              <a:lnSpc>
                <a:spcPts val="4600"/>
              </a:lnSpc>
              <a:spcBef>
                <a:spcPts val="1200"/>
              </a:spcBef>
              <a:defRPr spc="0" sz="2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Parkinson’s Disease Handwriting Database (PaHaW) - Brain Diseases Analysis Repository (BDALab), Czech Republic</a:t>
            </a:r>
          </a:p>
          <a:p>
            <a:pPr marL="258535" indent="-258535">
              <a:lnSpc>
                <a:spcPts val="4600"/>
              </a:lnSpc>
              <a:spcBef>
                <a:spcPts val="1200"/>
              </a:spcBef>
              <a:defRPr spc="0" sz="2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In-air and on-surface kinematic variables during handwriting</a:t>
            </a:r>
          </a:p>
          <a:p>
            <a:pPr marL="258535" indent="-258535">
              <a:lnSpc>
                <a:spcPts val="4600"/>
              </a:lnSpc>
              <a:spcBef>
                <a:spcPts val="1200"/>
              </a:spcBef>
              <a:defRPr spc="0" sz="2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37 PD patients on medication and 38 age and gender matched healthy controls</a:t>
            </a:r>
          </a:p>
          <a:p>
            <a:pPr marL="258535" indent="-258535">
              <a:lnSpc>
                <a:spcPts val="4600"/>
              </a:lnSpc>
              <a:spcBef>
                <a:spcPts val="1200"/>
              </a:spcBef>
              <a:defRPr spc="0" sz="2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Features provided: X coordinate, Y coordinate, timestamp, button state, azimuth, altitude and pressure</a:t>
            </a:r>
          </a:p>
          <a:p>
            <a:pPr marL="258535" indent="-258535">
              <a:lnSpc>
                <a:spcPts val="4600"/>
              </a:lnSpc>
              <a:spcBef>
                <a:spcPts val="1200"/>
              </a:spcBef>
              <a:defRPr spc="0" sz="2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Features extracted:  X velocity, Y velocity, X acceleration, Y acceleration, X jerk, Y jerk, velocity, acceleration, jerk, azimuth velocity, altitude velocity, pressure velocity</a:t>
            </a:r>
          </a:p>
        </p:txBody>
      </p:sp>
      <p:pic>
        <p:nvPicPr>
          <p:cNvPr id="183" name="Screen Shot 2017-02-27 at 3.08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1136" y="1599905"/>
            <a:ext cx="3765728" cy="31854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4" name="Screen Shot 2017-02-28 at 1.13.3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9521" y="5051745"/>
            <a:ext cx="6208958" cy="39801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optimal-hyperplan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665126" y="2757478"/>
            <a:ext cx="4296114" cy="4238832"/>
          </a:xfrm>
          <a:prstGeom prst="rect">
            <a:avLst/>
          </a:prstGeom>
        </p:spPr>
      </p:pic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previous studies</a:t>
            </a:r>
          </a:p>
        </p:txBody>
      </p:sp>
      <p:sp>
        <p:nvSpPr>
          <p:cNvPr id="188" name="Shape 188"/>
          <p:cNvSpPr/>
          <p:nvPr>
            <p:ph type="body" sz="half" idx="1"/>
          </p:nvPr>
        </p:nvSpPr>
        <p:spPr>
          <a:xfrm>
            <a:off x="628865" y="3123307"/>
            <a:ext cx="6210676" cy="4980186"/>
          </a:xfrm>
          <a:prstGeom prst="rect">
            <a:avLst/>
          </a:prstGeom>
        </p:spPr>
        <p:txBody>
          <a:bodyPr/>
          <a:lstStyle/>
          <a:p>
            <a:pPr marL="381000" indent="-381000">
              <a:defRPr spc="50" sz="2500"/>
            </a:pPr>
            <a:r>
              <a:t>Support Vector Machines (SVMs) - </a:t>
            </a:r>
          </a:p>
          <a:p>
            <a:pPr>
              <a:defRPr spc="39" sz="2000"/>
            </a:pPr>
            <a:r>
              <a:t>Sesa-Nogueras, Enric, Marcos Faundez-Zanuy, and Jiří Mekyska. "An information analysis of in-air and on-surface trajectories in online handwriting." Cognitive Computation 4.2 (2012): 195-205.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…previous studies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xfrm>
            <a:off x="673100" y="2103995"/>
            <a:ext cx="11658600" cy="6735205"/>
          </a:xfrm>
          <a:prstGeom prst="rect">
            <a:avLst/>
          </a:prstGeom>
        </p:spPr>
        <p:txBody>
          <a:bodyPr/>
          <a:lstStyle/>
          <a:p>
            <a:pPr/>
            <a:r>
              <a:t>Convolutional Neural Networks (CNNs)</a:t>
            </a:r>
          </a:p>
          <a:p>
            <a:pPr marL="380999" indent="-380999">
              <a:defRPr spc="39" sz="2000"/>
            </a:pPr>
            <a:r>
              <a:t>Pereira, Clayton R., et al. "Deep Learning-aided Parkinson’s Disease Diagnosis from Handwritten Dynamics."</a:t>
            </a:r>
          </a:p>
        </p:txBody>
      </p:sp>
      <p:pic>
        <p:nvPicPr>
          <p:cNvPr id="192" name="At8Y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0" y="4930087"/>
            <a:ext cx="9829800" cy="312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561446" y="4109248"/>
            <a:ext cx="11658601" cy="749301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modeling approaches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